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72" r:id="rId4"/>
    <p:sldId id="285" r:id="rId5"/>
    <p:sldId id="273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3" r:id="rId14"/>
    <p:sldId id="284" r:id="rId15"/>
    <p:sldId id="28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0E43-C434-4D13-A9AA-93203A1909D5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28944B-9974-4C05-9862-25CF9FE8A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38B94-C410-4F94-8B47-D37241088214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D0849-8793-4B9D-8AE3-70202004B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4764F-DBD8-42AF-BF82-270C49B0043A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72C17-6BD0-4C1C-B10F-D68D25927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AACF7-055F-4004-BCC4-87C0D536EB93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1682B-0633-4B41-B195-585F44075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22138-ABBE-4205-9CDA-0937CB349300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13870-377C-4672-8253-088E1A3563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4DA66-CFBF-468A-9CF0-DED704F904D3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DA52B-A8D7-48E6-8CE7-C833E4711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8B8B6-BE66-4A4C-A017-3880488A8E02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A2611-D59A-4600-8593-AA1A3C771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6DE70-E31B-4824-B971-2DBA375954BE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89C10-CEF4-4D80-B698-5B0CD3BD7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3B796-547E-4F87-A81E-5A3E55ED2A08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8E50-1266-444E-8643-C59F6E0CC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6598B-1157-436C-9B84-5A482CC660BA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DE01-411F-454C-B11D-846EF347C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2A018-160A-4287-B44C-E705CFDCE525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32A56-8238-48DE-ACB5-DC4F4004A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00EF5C5-01BB-4495-97B9-2FA1A59A6151}" type="datetimeFigureOut">
              <a:rPr lang="en-US"/>
              <a:pPr>
                <a:defRPr/>
              </a:pPr>
              <a:t>8/11/2009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187CB7C-EC37-4A5E-B274-65EAD424E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89" r:id="rId5"/>
    <p:sldLayoutId id="2147483788" r:id="rId6"/>
    <p:sldLayoutId id="2147483787" r:id="rId7"/>
    <p:sldLayoutId id="2147483794" r:id="rId8"/>
    <p:sldLayoutId id="2147483795" r:id="rId9"/>
    <p:sldLayoutId id="2147483786" r:id="rId10"/>
    <p:sldLayoutId id="21474837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C0E5AF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FEB80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FEB80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mtClean="0"/>
              <a:t>Using Buckle Down</a:t>
            </a:r>
          </a:p>
        </p:txBody>
      </p:sp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algn="l"/>
            <a:r>
              <a:rPr sz="3200" smtClean="0"/>
              <a:t>Using Information Sources to find resources important to your life &amp; writing a Newspaper Article</a:t>
            </a:r>
          </a:p>
        </p:txBody>
      </p:sp>
      <p:pic>
        <p:nvPicPr>
          <p:cNvPr id="13315" name="Picture 3" descr="C:\Documents and Settings\maxweel\Local Settings\Temporary Internet Files\Content.IE5\OP2NO5QV\MCj042606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3276600"/>
            <a:ext cx="327660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p 149.tif"/>
          <p:cNvPicPr>
            <a:picLocks noChangeAspect="1"/>
          </p:cNvPicPr>
          <p:nvPr/>
        </p:nvPicPr>
        <p:blipFill>
          <a:blip r:embed="rId2"/>
          <a:srcRect l="6741" t="10001" r="12509" b="66667"/>
          <a:stretch>
            <a:fillRect/>
          </a:stretch>
        </p:blipFill>
        <p:spPr bwMode="auto">
          <a:xfrm>
            <a:off x="304800" y="381000"/>
            <a:ext cx="7924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p 149.tif"/>
          <p:cNvPicPr>
            <a:picLocks noChangeAspect="1"/>
          </p:cNvPicPr>
          <p:nvPr/>
        </p:nvPicPr>
        <p:blipFill>
          <a:blip r:embed="rId3"/>
          <a:srcRect l="11067" t="34444" r="12509" b="27328"/>
          <a:stretch>
            <a:fillRect/>
          </a:stretch>
        </p:blipFill>
        <p:spPr bwMode="auto">
          <a:xfrm>
            <a:off x="457200" y="3421063"/>
            <a:ext cx="506095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62600" y="3505200"/>
            <a:ext cx="3352800" cy="314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From the information in the directions, it is reasonable to conclude that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US" dirty="0">
                <a:latin typeface="+mn-lt"/>
              </a:rPr>
              <a:t>The mower blade must rotate in order to clean the housing.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US" dirty="0">
                <a:latin typeface="+mn-lt"/>
              </a:rPr>
              <a:t>Cleaning the lawn mower can be a dangerous activity.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US" dirty="0">
                <a:latin typeface="+mn-lt"/>
              </a:rPr>
              <a:t>Soapy water would damage the lawn mower blade.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US" dirty="0">
                <a:latin typeface="+mn-lt"/>
              </a:rPr>
              <a:t>A flat surface helps the water drain from the mower.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p 150.tif"/>
          <p:cNvPicPr>
            <a:picLocks noChangeAspect="1"/>
          </p:cNvPicPr>
          <p:nvPr/>
        </p:nvPicPr>
        <p:blipFill>
          <a:blip r:embed="rId2"/>
          <a:srcRect l="15393" t="40256" r="9875" b="10681"/>
          <a:stretch>
            <a:fillRect/>
          </a:stretch>
        </p:blipFill>
        <p:spPr bwMode="auto">
          <a:xfrm>
            <a:off x="1447800" y="304800"/>
            <a:ext cx="7467600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7-Point Star 2"/>
          <p:cNvSpPr/>
          <p:nvPr/>
        </p:nvSpPr>
        <p:spPr>
          <a:xfrm>
            <a:off x="0" y="1066800"/>
            <a:ext cx="2819400" cy="22860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609600" y="1676400"/>
            <a:ext cx="16764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End Notes &amp; Bibliographies can give more information on a subject.</a:t>
            </a: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228600" y="4038600"/>
            <a:ext cx="1905000" cy="2586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5.1b: Use text organizers, including headings, graphic features (italics and bold face type), and tables of contents, to locate and organize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p 151.tif"/>
          <p:cNvPicPr>
            <a:picLocks noChangeAspect="1"/>
          </p:cNvPicPr>
          <p:nvPr/>
        </p:nvPicPr>
        <p:blipFill>
          <a:blip r:embed="rId2"/>
          <a:srcRect l="5299" t="8888" r="13951" b="50000"/>
          <a:stretch>
            <a:fillRect/>
          </a:stretch>
        </p:blipFill>
        <p:spPr bwMode="auto">
          <a:xfrm>
            <a:off x="533400" y="685800"/>
            <a:ext cx="818832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18256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As you find information that helps answer your questions, create source cards to record where you found it. 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  source card may be a note card or a sheet of paper on which your write down the title, author, and any other information you’ll need to cite in your paper.</a:t>
            </a:r>
            <a:endParaRPr lang="en-US" dirty="0"/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1447800" y="3429000"/>
            <a:ext cx="5638800" cy="163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500" u="sng">
                <a:latin typeface="Times New Roman" pitchFamily="18" charset="0"/>
                <a:cs typeface="Times New Roman" pitchFamily="18" charset="0"/>
              </a:rPr>
              <a:t>Source # 1</a:t>
            </a:r>
          </a:p>
          <a:p>
            <a:r>
              <a:rPr lang="en-US" sz="2500">
                <a:latin typeface="Times New Roman" pitchFamily="18" charset="0"/>
                <a:cs typeface="Times New Roman" pitchFamily="18" charset="0"/>
              </a:rPr>
              <a:t>Dial, Torie.  “Music industry seeks laws against Internet piracy.” </a:t>
            </a:r>
            <a:r>
              <a:rPr lang="en-US" sz="2500" u="sng">
                <a:latin typeface="Times New Roman" pitchFamily="18" charset="0"/>
                <a:cs typeface="Times New Roman" pitchFamily="18" charset="0"/>
              </a:rPr>
              <a:t>Global Times </a:t>
            </a:r>
            <a:r>
              <a:rPr lang="en-US" sz="2500">
                <a:latin typeface="Times New Roman" pitchFamily="18" charset="0"/>
                <a:cs typeface="Times New Roman" pitchFamily="18" charset="0"/>
              </a:rPr>
              <a:t>2 November 2006: MI.</a:t>
            </a:r>
          </a:p>
        </p:txBody>
      </p:sp>
      <p:pic>
        <p:nvPicPr>
          <p:cNvPr id="25604" name="Picture 2" descr="C:\Documents and Settings\maxweel\Local Settings\Temporary Internet Files\Content.IE5\B6PMZYZ7\MPj0439452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9325" y="228600"/>
            <a:ext cx="1895475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381000" y="5943600"/>
            <a:ext cx="838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5.2c: Identify and credit sources use to gain information (bibliographies, footnotes, appendix)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Note taking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1901825"/>
          </a:xfrm>
        </p:spPr>
        <p:txBody>
          <a:bodyPr/>
          <a:lstStyle/>
          <a:p>
            <a:r>
              <a:rPr lang="en-US" sz="1500" smtClean="0"/>
              <a:t>When you are taking notes on what you read, it’s a good idea to use note cards in a systematic way.</a:t>
            </a:r>
          </a:p>
          <a:p>
            <a:r>
              <a:rPr lang="en-US" sz="1500" smtClean="0"/>
              <a:t>Each note card should have</a:t>
            </a:r>
          </a:p>
          <a:p>
            <a:pPr lvl="1"/>
            <a:r>
              <a:rPr lang="en-US" sz="1500" smtClean="0"/>
              <a:t>A subject heading</a:t>
            </a:r>
          </a:p>
          <a:p>
            <a:pPr lvl="1"/>
            <a:r>
              <a:rPr lang="en-US" sz="1500" smtClean="0"/>
              <a:t>The most important ideas and supporting details</a:t>
            </a:r>
          </a:p>
          <a:p>
            <a:pPr lvl="1"/>
            <a:r>
              <a:rPr lang="en-US" sz="1500" smtClean="0"/>
              <a:t>Facts about the subject (summarized or properly quoted)</a:t>
            </a:r>
          </a:p>
          <a:p>
            <a:pPr lvl="1"/>
            <a:r>
              <a:rPr lang="en-US" sz="1500" smtClean="0"/>
              <a:t>The title, author, publisher, and date of the source or if you made a source card, you can just put the source number.</a:t>
            </a:r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1981200" y="3657600"/>
            <a:ext cx="5638800" cy="3046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Perpetua" pitchFamily="18" charset="0"/>
              </a:rPr>
              <a:t>Saffir-Simpson scale</a:t>
            </a:r>
          </a:p>
          <a:p>
            <a:pPr>
              <a:buFont typeface="Arial" charset="0"/>
              <a:buChar char="•"/>
            </a:pPr>
            <a:r>
              <a:rPr lang="en-US" sz="1600">
                <a:latin typeface="Perpetua" pitchFamily="18" charset="0"/>
              </a:rPr>
              <a:t>Measures hurricane intensity</a:t>
            </a:r>
          </a:p>
          <a:p>
            <a:pPr>
              <a:buFont typeface="Arial" charset="0"/>
              <a:buChar char="•"/>
            </a:pPr>
            <a:r>
              <a:rPr lang="en-US" sz="1600">
                <a:latin typeface="Perpetua" pitchFamily="18" charset="0"/>
              </a:rPr>
              <a:t>Scale of 1 to 5</a:t>
            </a:r>
          </a:p>
          <a:p>
            <a:pPr>
              <a:buFont typeface="Arial" charset="0"/>
              <a:buChar char="•"/>
            </a:pPr>
            <a:r>
              <a:rPr lang="en-US" sz="1600">
                <a:latin typeface="Perpetua" pitchFamily="18" charset="0"/>
              </a:rPr>
              <a:t>Category 5 hurricanes have winds greater than 155 mph and a surge of more than 18 feet.</a:t>
            </a:r>
          </a:p>
          <a:p>
            <a:pPr>
              <a:buFont typeface="Arial" charset="0"/>
              <a:buChar char="•"/>
            </a:pPr>
            <a:r>
              <a:rPr lang="en-US" sz="1600">
                <a:latin typeface="Perpetua" pitchFamily="18" charset="0"/>
              </a:rPr>
              <a:t>“While category 5 hurricanes are not rare, it is rare that they reach the shore.” p. 44</a:t>
            </a:r>
          </a:p>
          <a:p>
            <a:pPr>
              <a:buFont typeface="Arial" charset="0"/>
              <a:buChar char="•"/>
            </a:pPr>
            <a:r>
              <a:rPr lang="en-US" sz="1600">
                <a:latin typeface="Perpetua" pitchFamily="18" charset="0"/>
              </a:rPr>
              <a:t>Intensity also measured by barometric pressure example: 27 inches</a:t>
            </a:r>
          </a:p>
          <a:p>
            <a:endParaRPr lang="en-US" sz="1600">
              <a:latin typeface="Perpetua" pitchFamily="18" charset="0"/>
            </a:endParaRPr>
          </a:p>
          <a:p>
            <a:r>
              <a:rPr lang="en-US" sz="1600">
                <a:latin typeface="Perpetua" pitchFamily="18" charset="0"/>
              </a:rPr>
              <a:t>Okuda, Michael, and Denise Okuda. </a:t>
            </a:r>
            <a:r>
              <a:rPr lang="en-US" sz="1600" u="sng">
                <a:latin typeface="Perpetua" pitchFamily="18" charset="0"/>
              </a:rPr>
              <a:t>Hurricanes</a:t>
            </a:r>
            <a:r>
              <a:rPr lang="en-US" sz="1600">
                <a:latin typeface="Perpetua" pitchFamily="18" charset="0"/>
              </a:rPr>
              <a:t>. New York: Pocket, 1993. </a:t>
            </a:r>
          </a:p>
        </p:txBody>
      </p:sp>
      <p:pic>
        <p:nvPicPr>
          <p:cNvPr id="26628" name="Picture 2" descr="C:\Documents and Settings\maxweel\Local Settings\Temporary Internet Files\Content.IE5\C5UFK5QN\MCj0434872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411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10"/>
          <p:cNvSpPr txBox="1">
            <a:spLocks noChangeArrowheads="1"/>
          </p:cNvSpPr>
          <p:nvPr/>
        </p:nvSpPr>
        <p:spPr bwMode="auto">
          <a:xfrm>
            <a:off x="304800" y="152400"/>
            <a:ext cx="838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5.2c: Identify and credit sources use to gain information (bibliographies, footnotes, appendix)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 try it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Use this information to conduct research on a topic of your choosing.  You will use your research to write a  newspaper article  for the Foster newsletter that goes out with your progress reports.  The best article will be published in the newsletter.  Each article should have at least two </a:t>
            </a:r>
            <a:r>
              <a:rPr lang="en-US" i="1" smtClean="0"/>
              <a:t>different</a:t>
            </a:r>
            <a:r>
              <a:rPr lang="en-US" smtClean="0"/>
              <a:t> types of sources cited.     You may choose from the following list:</a:t>
            </a:r>
          </a:p>
          <a:p>
            <a:pPr lvl="1"/>
            <a:r>
              <a:rPr lang="en-US" smtClean="0"/>
              <a:t>Nutrition for teens</a:t>
            </a:r>
          </a:p>
          <a:p>
            <a:pPr lvl="1"/>
            <a:r>
              <a:rPr lang="en-US" smtClean="0"/>
              <a:t>Censorship</a:t>
            </a:r>
          </a:p>
          <a:p>
            <a:pPr lvl="1"/>
            <a:r>
              <a:rPr lang="en-US" smtClean="0"/>
              <a:t>Global Warming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81600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Encyclopedia: book or set of books containing articles on various topics, usually in alphabetical arrangement, covering all branches of knowledge or, less commonly, all aspects of one subject.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Dictionary: Book that gives the meaning of words as well as pronunciations.  Some specialized dictionaries can help you learn about words relating to a particular subject.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Thesaurus: a dictionary with synonyms and antonyms.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Periodicals include magazines, newspapers, scientific journals, and other materials that are published daily, weekly, or monthly.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Almanac: A usually annual reference book composed of various lists, tables, and often brief articles relating to a particular field or many general fields.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Atlas: A book of maps.  It may also contain information about a land region, such as its climate and terrain.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Directory: a list of information with names and addresses, like a fan club list.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People: great sources of oral history and people are primary sources.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4339" name="Picture 2" descr="C:\Documents and Settings\maxweel\Local Settings\Temporary Internet Files\Content.IE5\ULWJ6L25\MPj0439370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04800"/>
            <a:ext cx="1830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Searching for information: 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28194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Key words: Entries in encyclopedias are arranged alphabetically by key words.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Try to narrow the focus of your search by beginning with the most specific key word.  (For example, </a:t>
            </a:r>
            <a:r>
              <a:rPr lang="en-US" i="1" dirty="0" smtClean="0"/>
              <a:t>rock music </a:t>
            </a:r>
            <a:r>
              <a:rPr lang="en-US" dirty="0" smtClean="0"/>
              <a:t>will be listed under R, because the key word is </a:t>
            </a:r>
            <a:r>
              <a:rPr lang="en-US" i="1" dirty="0" smtClean="0"/>
              <a:t>rock</a:t>
            </a:r>
            <a:r>
              <a:rPr lang="en-US" dirty="0" smtClean="0"/>
              <a:t>.)  If the word you choose is too specific, broaden your focus a little at a time.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5363" name="Picture 3" descr="p 141.tif"/>
          <p:cNvPicPr>
            <a:picLocks noChangeAspect="1"/>
          </p:cNvPicPr>
          <p:nvPr/>
        </p:nvPicPr>
        <p:blipFill>
          <a:blip r:embed="rId2"/>
          <a:srcRect l="8171" t="8888" r="19197" b="72221"/>
          <a:stretch>
            <a:fillRect/>
          </a:stretch>
        </p:blipFill>
        <p:spPr bwMode="auto">
          <a:xfrm>
            <a:off x="457200" y="3810000"/>
            <a:ext cx="8145463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p 142.tif"/>
          <p:cNvPicPr>
            <a:picLocks noChangeAspect="1"/>
          </p:cNvPicPr>
          <p:nvPr/>
        </p:nvPicPr>
        <p:blipFill>
          <a:blip r:embed="rId2"/>
          <a:srcRect l="12509" t="11111" r="11067" b="24445"/>
          <a:stretch>
            <a:fillRect/>
          </a:stretch>
        </p:blipFill>
        <p:spPr bwMode="auto">
          <a:xfrm>
            <a:off x="1600200" y="152400"/>
            <a:ext cx="5943600" cy="650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28600" y="1295400"/>
            <a:ext cx="1905000" cy="2586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5.1b: Use text organizers, including headings, graphic features (italics and bold face type), and tables of contents, to locate and organize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p 141.tif"/>
          <p:cNvPicPr>
            <a:picLocks noChangeAspect="1"/>
          </p:cNvPicPr>
          <p:nvPr/>
        </p:nvPicPr>
        <p:blipFill>
          <a:blip r:embed="rId2"/>
          <a:srcRect l="3134" t="27779" r="15393" b="3333"/>
          <a:stretch>
            <a:fillRect/>
          </a:stretch>
        </p:blipFill>
        <p:spPr bwMode="auto">
          <a:xfrm>
            <a:off x="1600200" y="152400"/>
            <a:ext cx="5943600" cy="652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705600" y="6248400"/>
            <a:ext cx="838200" cy="457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6172200"/>
            <a:ext cx="533400" cy="457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400800" y="1219200"/>
            <a:ext cx="533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71800" y="1143000"/>
            <a:ext cx="30480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228600" y="1524000"/>
            <a:ext cx="1676400" cy="449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5.1a: Access information from a variety of primary and secondary sources, including electronic text, experts, and prime resources, to locate information relevant to research questioning.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p 144.tif"/>
          <p:cNvPicPr>
            <a:picLocks noChangeAspect="1"/>
          </p:cNvPicPr>
          <p:nvPr/>
        </p:nvPicPr>
        <p:blipFill>
          <a:blip r:embed="rId2"/>
          <a:srcRect l="20799" t="44444" r="9386" b="16667"/>
          <a:stretch>
            <a:fillRect/>
          </a:stretch>
        </p:blipFill>
        <p:spPr bwMode="auto">
          <a:xfrm>
            <a:off x="2209800" y="228600"/>
            <a:ext cx="4724400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5" descr="p 145.tif"/>
          <p:cNvPicPr>
            <a:picLocks noChangeAspect="1"/>
          </p:cNvPicPr>
          <p:nvPr/>
        </p:nvPicPr>
        <p:blipFill>
          <a:blip r:embed="rId3"/>
          <a:srcRect l="11092" t="10001" r="14925" b="64444"/>
          <a:stretch>
            <a:fillRect/>
          </a:stretch>
        </p:blipFill>
        <p:spPr bwMode="auto">
          <a:xfrm>
            <a:off x="228600" y="3505200"/>
            <a:ext cx="69342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7-Point Star 3"/>
          <p:cNvSpPr/>
          <p:nvPr/>
        </p:nvSpPr>
        <p:spPr>
          <a:xfrm>
            <a:off x="0" y="533400"/>
            <a:ext cx="2590800" cy="19812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609600" y="1143000"/>
            <a:ext cx="152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Perpetua" pitchFamily="18" charset="0"/>
              </a:rPr>
              <a:t>Encyclopedias vs. Almanacs</a:t>
            </a:r>
          </a:p>
        </p:txBody>
      </p:sp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7086600" y="533400"/>
            <a:ext cx="1752600" cy="424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5.1a: Access information from a variety of primary and secondary sources, including electronic text, experts, and prime resources, to locate information relevant to research questioning.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p 146.tif"/>
          <p:cNvPicPr>
            <a:picLocks noChangeAspect="1"/>
          </p:cNvPicPr>
          <p:nvPr/>
        </p:nvPicPr>
        <p:blipFill>
          <a:blip r:embed="rId2"/>
          <a:srcRect l="16835" t="11111" r="3857" b="49207"/>
          <a:stretch>
            <a:fillRect/>
          </a:stretch>
        </p:blipFill>
        <p:spPr bwMode="auto">
          <a:xfrm>
            <a:off x="2057400" y="152400"/>
            <a:ext cx="51054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p 147.tif"/>
          <p:cNvPicPr>
            <a:picLocks noChangeAspect="1"/>
          </p:cNvPicPr>
          <p:nvPr/>
        </p:nvPicPr>
        <p:blipFill>
          <a:blip r:embed="rId3"/>
          <a:srcRect l="9625" t="10121" r="16835" b="62161"/>
          <a:stretch>
            <a:fillRect/>
          </a:stretch>
        </p:blipFill>
        <p:spPr bwMode="auto">
          <a:xfrm>
            <a:off x="533400" y="3429000"/>
            <a:ext cx="6553200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7010400" y="1447800"/>
            <a:ext cx="1752600" cy="4322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5.1a: Access information from a variety of primary and secondary sources, including electronic text, experts, and prime resources, to locate information relevant to research questioning.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p 147.tif"/>
          <p:cNvPicPr>
            <a:picLocks noChangeAspect="1"/>
          </p:cNvPicPr>
          <p:nvPr/>
        </p:nvPicPr>
        <p:blipFill>
          <a:blip r:embed="rId2"/>
          <a:srcRect l="3857" t="39999" r="15393" b="25555"/>
          <a:stretch>
            <a:fillRect/>
          </a:stretch>
        </p:blipFill>
        <p:spPr bwMode="auto">
          <a:xfrm>
            <a:off x="533400" y="1066800"/>
            <a:ext cx="82597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5410200" y="4800600"/>
            <a:ext cx="3352800" cy="175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5.1a: Access information from a variety of primary and secondary sources, including electronic text, experts, and prime resources, to locate information relevant to research questioning.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p 148.tif"/>
          <p:cNvPicPr>
            <a:picLocks noChangeAspect="1"/>
          </p:cNvPicPr>
          <p:nvPr/>
        </p:nvPicPr>
        <p:blipFill>
          <a:blip r:embed="rId2"/>
          <a:srcRect l="30057" t="21739" r="16385" b="38724"/>
          <a:stretch>
            <a:fillRect/>
          </a:stretch>
        </p:blipFill>
        <p:spPr bwMode="auto">
          <a:xfrm>
            <a:off x="1600200" y="90488"/>
            <a:ext cx="3962400" cy="379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7-Point Star 2"/>
          <p:cNvSpPr/>
          <p:nvPr/>
        </p:nvSpPr>
        <p:spPr>
          <a:xfrm>
            <a:off x="5486400" y="762000"/>
            <a:ext cx="3429000" cy="2819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6248400" y="1295400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100">
                <a:latin typeface="Perpetua" pitchFamily="18" charset="0"/>
              </a:rPr>
              <a:t>The Table of Contents provides a quick overview of the organization of the entire book.</a:t>
            </a:r>
          </a:p>
        </p:txBody>
      </p:sp>
      <p:pic>
        <p:nvPicPr>
          <p:cNvPr id="21508" name="Picture 4" descr="p 148.tif"/>
          <p:cNvPicPr>
            <a:picLocks noChangeAspect="1"/>
          </p:cNvPicPr>
          <p:nvPr/>
        </p:nvPicPr>
        <p:blipFill>
          <a:blip r:embed="rId3"/>
          <a:srcRect l="19719" t="63333" r="15393" b="10001"/>
          <a:stretch>
            <a:fillRect/>
          </a:stretch>
        </p:blipFill>
        <p:spPr bwMode="auto">
          <a:xfrm>
            <a:off x="1219200" y="3886200"/>
            <a:ext cx="53340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6934200" y="4038600"/>
            <a:ext cx="1905000" cy="2586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5.1b: Use text organizers, including headings, graphic features (italics and bold face type), and tables of contents, to locate and organize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1079</TotalTime>
  <Words>776</Words>
  <Application>Microsoft Office PowerPoint</Application>
  <PresentationFormat>On-screen Show (4:3)</PresentationFormat>
  <Paragraphs>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Perpetua</vt:lpstr>
      <vt:lpstr>Arial</vt:lpstr>
      <vt:lpstr>Franklin Gothic Book</vt:lpstr>
      <vt:lpstr>Wingdings 2</vt:lpstr>
      <vt:lpstr>Calibri</vt:lpstr>
      <vt:lpstr>Times New Roman</vt:lpstr>
      <vt:lpstr>Equity</vt:lpstr>
      <vt:lpstr>Equity</vt:lpstr>
      <vt:lpstr>Equity</vt:lpstr>
      <vt:lpstr>Equity</vt:lpstr>
      <vt:lpstr>Equity</vt:lpstr>
      <vt:lpstr>Using Information Sources to find resources important to your life &amp; writing a Newspaper Article</vt:lpstr>
      <vt:lpstr>The sources</vt:lpstr>
      <vt:lpstr>Searching for information: Key words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Source Cards</vt:lpstr>
      <vt:lpstr>Note taking</vt:lpstr>
      <vt:lpstr>You try it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Materials Scavenger Hunt</dc:title>
  <dc:creator>maxweel</dc:creator>
  <cp:lastModifiedBy>tpsuser</cp:lastModifiedBy>
  <cp:revision>97</cp:revision>
  <dcterms:created xsi:type="dcterms:W3CDTF">2008-09-11T19:32:32Z</dcterms:created>
  <dcterms:modified xsi:type="dcterms:W3CDTF">2009-08-11T14:42:54Z</dcterms:modified>
</cp:coreProperties>
</file>